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2" r:id="rId2"/>
    <p:sldId id="268" r:id="rId3"/>
    <p:sldId id="281" r:id="rId4"/>
    <p:sldId id="270" r:id="rId5"/>
    <p:sldId id="271" r:id="rId6"/>
    <p:sldId id="269" r:id="rId7"/>
    <p:sldId id="274" r:id="rId8"/>
    <p:sldId id="275" r:id="rId9"/>
    <p:sldId id="276" r:id="rId10"/>
    <p:sldId id="278" r:id="rId11"/>
    <p:sldId id="280" r:id="rId12"/>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74" autoAdjust="0"/>
    <p:restoredTop sz="94660"/>
  </p:normalViewPr>
  <p:slideViewPr>
    <p:cSldViewPr snapToGrid="0">
      <p:cViewPr varScale="1">
        <p:scale>
          <a:sx n="62" d="100"/>
          <a:sy n="62" d="100"/>
        </p:scale>
        <p:origin x="200" y="2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EF43A7-3513-45A7-9B52-2692A9EDB1B7}" type="datetimeFigureOut">
              <a:rPr lang="es-CL" smtClean="0"/>
              <a:t>31-05-20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1612678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EF43A7-3513-45A7-9B52-2692A9EDB1B7}" type="datetimeFigureOut">
              <a:rPr lang="es-CL" smtClean="0"/>
              <a:t>31-05-20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1313502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EF43A7-3513-45A7-9B52-2692A9EDB1B7}" type="datetimeFigureOut">
              <a:rPr lang="es-CL" smtClean="0"/>
              <a:t>31-05-20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3F1626-0EBE-40FA-9DE4-B4A9F0C3B728}" type="slidenum">
              <a:rPr lang="es-CL" smtClean="0"/>
              <a:t>‹Nº›</a:t>
            </a:fld>
            <a:endParaRPr lang="es-C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9148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EF43A7-3513-45A7-9B52-2692A9EDB1B7}" type="datetimeFigureOut">
              <a:rPr lang="es-CL" smtClean="0"/>
              <a:t>31-05-20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3217207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EF43A7-3513-45A7-9B52-2692A9EDB1B7}" type="datetimeFigureOut">
              <a:rPr lang="es-CL" smtClean="0"/>
              <a:t>31-05-20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3F1626-0EBE-40FA-9DE4-B4A9F0C3B728}" type="slidenum">
              <a:rPr lang="es-CL" smtClean="0"/>
              <a:t>‹Nº›</a:t>
            </a:fld>
            <a:endParaRPr lang="es-C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154944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EF43A7-3513-45A7-9B52-2692A9EDB1B7}" type="datetimeFigureOut">
              <a:rPr lang="es-CL" smtClean="0"/>
              <a:t>31-05-20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12623806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EF43A7-3513-45A7-9B52-2692A9EDB1B7}" type="datetimeFigureOut">
              <a:rPr lang="es-CL" smtClean="0"/>
              <a:t>31-05-20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28207234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EF43A7-3513-45A7-9B52-2692A9EDB1B7}" type="datetimeFigureOut">
              <a:rPr lang="es-CL" smtClean="0"/>
              <a:t>31-05-20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525034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EF43A7-3513-45A7-9B52-2692A9EDB1B7}" type="datetimeFigureOut">
              <a:rPr lang="es-CL" smtClean="0"/>
              <a:t>31-05-20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3708173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EF43A7-3513-45A7-9B52-2692A9EDB1B7}" type="datetimeFigureOut">
              <a:rPr lang="es-CL" smtClean="0"/>
              <a:t>31-05-20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1341315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5EF43A7-3513-45A7-9B52-2692A9EDB1B7}" type="datetimeFigureOut">
              <a:rPr lang="es-CL" smtClean="0"/>
              <a:t>31-05-20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1372887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EF43A7-3513-45A7-9B52-2692A9EDB1B7}" type="datetimeFigureOut">
              <a:rPr lang="es-CL" smtClean="0"/>
              <a:t>31-05-20</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4035060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55EF43A7-3513-45A7-9B52-2692A9EDB1B7}" type="datetimeFigureOut">
              <a:rPr lang="es-CL" smtClean="0"/>
              <a:t>31-05-20</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1179480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F43A7-3513-45A7-9B52-2692A9EDB1B7}" type="datetimeFigureOut">
              <a:rPr lang="es-CL" smtClean="0"/>
              <a:t>31-05-20</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3952634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55EF43A7-3513-45A7-9B52-2692A9EDB1B7}" type="datetimeFigureOut">
              <a:rPr lang="es-CL" smtClean="0"/>
              <a:t>31-05-20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2384434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55EF43A7-3513-45A7-9B52-2692A9EDB1B7}" type="datetimeFigureOut">
              <a:rPr lang="es-CL" smtClean="0"/>
              <a:t>31-05-20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053F1626-0EBE-40FA-9DE4-B4A9F0C3B728}" type="slidenum">
              <a:rPr lang="es-CL" smtClean="0"/>
              <a:t>‹Nº›</a:t>
            </a:fld>
            <a:endParaRPr lang="es-CL"/>
          </a:p>
        </p:txBody>
      </p:sp>
    </p:spTree>
    <p:extLst>
      <p:ext uri="{BB962C8B-B14F-4D97-AF65-F5344CB8AC3E}">
        <p14:creationId xmlns:p14="http://schemas.microsoft.com/office/powerpoint/2010/main" val="3500115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5EF43A7-3513-45A7-9B52-2692A9EDB1B7}" type="datetimeFigureOut">
              <a:rPr lang="es-CL" smtClean="0"/>
              <a:t>31-05-20</a:t>
            </a:fld>
            <a:endParaRPr lang="es-C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53F1626-0EBE-40FA-9DE4-B4A9F0C3B728}" type="slidenum">
              <a:rPr lang="es-CL" smtClean="0"/>
              <a:t>‹Nº›</a:t>
            </a:fld>
            <a:endParaRPr lang="es-CL"/>
          </a:p>
        </p:txBody>
      </p:sp>
    </p:spTree>
    <p:extLst>
      <p:ext uri="{BB962C8B-B14F-4D97-AF65-F5344CB8AC3E}">
        <p14:creationId xmlns:p14="http://schemas.microsoft.com/office/powerpoint/2010/main" val="18470138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09AF02-80AE-4C4F-BCB2-91E7FD61AEC4}"/>
              </a:ext>
            </a:extLst>
          </p:cNvPr>
          <p:cNvSpPr>
            <a:spLocks noGrp="1"/>
          </p:cNvSpPr>
          <p:nvPr>
            <p:ph type="title"/>
          </p:nvPr>
        </p:nvSpPr>
        <p:spPr>
          <a:xfrm>
            <a:off x="677334" y="2916381"/>
            <a:ext cx="8596668" cy="1320800"/>
          </a:xfrm>
        </p:spPr>
        <p:txBody>
          <a:bodyPr>
            <a:normAutofit fontScale="90000"/>
          </a:bodyPr>
          <a:lstStyle/>
          <a:p>
            <a:r>
              <a:rPr lang="es-CL" dirty="0"/>
              <a:t>Ejercicio para conocer sobre nuestros sueños.</a:t>
            </a:r>
            <a:br>
              <a:rPr lang="es-CL" dirty="0"/>
            </a:br>
            <a:r>
              <a:rPr lang="es-CL" sz="2700" dirty="0"/>
              <a:t>Ps. Daniel Contreras</a:t>
            </a:r>
          </a:p>
        </p:txBody>
      </p:sp>
      <p:sp>
        <p:nvSpPr>
          <p:cNvPr id="3" name="Marcador de contenido 2">
            <a:extLst>
              <a:ext uri="{FF2B5EF4-FFF2-40B4-BE49-F238E27FC236}">
                <a16:creationId xmlns:a16="http://schemas.microsoft.com/office/drawing/2014/main" id="{EF54F879-2F81-8C46-BE13-476EB4FE6497}"/>
              </a:ext>
            </a:extLst>
          </p:cNvPr>
          <p:cNvSpPr>
            <a:spLocks noGrp="1"/>
          </p:cNvSpPr>
          <p:nvPr>
            <p:ph idx="1"/>
          </p:nvPr>
        </p:nvSpPr>
        <p:spPr>
          <a:xfrm>
            <a:off x="677334" y="5237018"/>
            <a:ext cx="8596668" cy="804344"/>
          </a:xfrm>
        </p:spPr>
        <p:txBody>
          <a:bodyPr>
            <a:normAutofit/>
          </a:bodyPr>
          <a:lstStyle/>
          <a:p>
            <a:r>
              <a:rPr lang="es-CL" sz="2800" dirty="0"/>
              <a:t>Centro de Psicoterapia Gestalt de Santiago</a:t>
            </a:r>
          </a:p>
        </p:txBody>
      </p:sp>
    </p:spTree>
    <p:extLst>
      <p:ext uri="{BB962C8B-B14F-4D97-AF65-F5344CB8AC3E}">
        <p14:creationId xmlns:p14="http://schemas.microsoft.com/office/powerpoint/2010/main" val="506868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235527"/>
            <a:ext cx="8596668" cy="1320800"/>
          </a:xfrm>
        </p:spPr>
        <p:txBody>
          <a:bodyPr/>
          <a:lstStyle/>
          <a:p>
            <a:r>
              <a:rPr lang="es-CL" dirty="0"/>
              <a:t>algunos pasos a seguir para encontrar el mensaje del sueño de forma personal </a:t>
            </a:r>
          </a:p>
        </p:txBody>
      </p:sp>
      <p:sp>
        <p:nvSpPr>
          <p:cNvPr id="3" name="Marcador de contenido 2"/>
          <p:cNvSpPr>
            <a:spLocks noGrp="1"/>
          </p:cNvSpPr>
          <p:nvPr>
            <p:ph idx="1"/>
          </p:nvPr>
        </p:nvSpPr>
        <p:spPr>
          <a:xfrm>
            <a:off x="677334" y="1556327"/>
            <a:ext cx="9422630" cy="4906818"/>
          </a:xfrm>
        </p:spPr>
        <p:txBody>
          <a:bodyPr>
            <a:normAutofit lnSpcReduction="10000"/>
          </a:bodyPr>
          <a:lstStyle/>
          <a:p>
            <a:r>
              <a:rPr lang="es-CL" sz="2400" dirty="0"/>
              <a:t>Si está perplejo y no logra asociar su sueño con algún acontecimiento o parte de su vida y no puede descubrir que significa una parte, no se preocupe, simplemente mírelo en forma de fantasía. </a:t>
            </a:r>
          </a:p>
          <a:p>
            <a:r>
              <a:rPr lang="es-CL" sz="2400" dirty="0"/>
              <a:t>Hablese a si mismo del sueño. Escuche si surge su significado. </a:t>
            </a:r>
          </a:p>
          <a:p>
            <a:r>
              <a:rPr lang="es-CL" sz="2400" dirty="0"/>
              <a:t>No busque demasiado las premoniciones. Los sueños suelen ser premonitorios, pero rara vez uno sabe los que están prediciendo sino hasta que el acontecimiento predicho ocurre. Con mayor frecuencia el sueño habla de su presente. Puede reflejar sus temores futuros, en vez de reflejar el futuro con precisión.</a:t>
            </a:r>
          </a:p>
          <a:p>
            <a:r>
              <a:rPr lang="es-CL" sz="2400" dirty="0"/>
              <a:t>En general, los sueños reflejan sus pensamientos más profundos. La sabiduría del sueño bien puede trascender su entendimiento ordinario.   </a:t>
            </a:r>
          </a:p>
          <a:p>
            <a:endParaRPr lang="es-CL" dirty="0"/>
          </a:p>
        </p:txBody>
      </p:sp>
    </p:spTree>
    <p:extLst>
      <p:ext uri="{BB962C8B-B14F-4D97-AF65-F5344CB8AC3E}">
        <p14:creationId xmlns:p14="http://schemas.microsoft.com/office/powerpoint/2010/main" val="3063816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b="1" i="1" dirty="0"/>
              <a:t>Bibliografía utilizada:</a:t>
            </a:r>
            <a:br>
              <a:rPr lang="es-CL" b="1" dirty="0"/>
            </a:br>
            <a:endParaRPr lang="es-CL" dirty="0"/>
          </a:p>
        </p:txBody>
      </p:sp>
      <p:sp>
        <p:nvSpPr>
          <p:cNvPr id="3" name="Marcador de contenido 2"/>
          <p:cNvSpPr>
            <a:spLocks noGrp="1"/>
          </p:cNvSpPr>
          <p:nvPr>
            <p:ph idx="1"/>
          </p:nvPr>
        </p:nvSpPr>
        <p:spPr/>
        <p:txBody>
          <a:bodyPr>
            <a:normAutofit/>
          </a:bodyPr>
          <a:lstStyle/>
          <a:p>
            <a:pPr marL="0" indent="0">
              <a:buNone/>
            </a:pPr>
            <a:endParaRPr lang="es-CL" dirty="0"/>
          </a:p>
          <a:p>
            <a:pPr lvl="0"/>
            <a:r>
              <a:rPr lang="es-CL" dirty="0"/>
              <a:t>Boa, </a:t>
            </a:r>
            <a:r>
              <a:rPr lang="es-CL" dirty="0" err="1"/>
              <a:t>Fraser</a:t>
            </a:r>
            <a:r>
              <a:rPr lang="es-CL" dirty="0"/>
              <a:t>: El camino de los sueños.</a:t>
            </a:r>
          </a:p>
          <a:p>
            <a:pPr lvl="0"/>
            <a:r>
              <a:rPr lang="es-CL" dirty="0" err="1"/>
              <a:t>Dusen</a:t>
            </a:r>
            <a:r>
              <a:rPr lang="es-CL" dirty="0"/>
              <a:t>, Wilson Van: La profundidad natural del Hombre.  </a:t>
            </a:r>
          </a:p>
          <a:p>
            <a:pPr lvl="0"/>
            <a:r>
              <a:rPr lang="es-CL" dirty="0" err="1"/>
              <a:t>Engel</a:t>
            </a:r>
            <a:r>
              <a:rPr lang="es-CL" dirty="0"/>
              <a:t>, Pedro: Los sueños, interpretación y experiencia. </a:t>
            </a:r>
          </a:p>
          <a:p>
            <a:pPr lvl="0"/>
            <a:r>
              <a:rPr lang="es-CL" dirty="0"/>
              <a:t>Gordon, Rosemary: Puentes, metáforas de los procesos psíquicos. </a:t>
            </a:r>
          </a:p>
          <a:p>
            <a:pPr lvl="0"/>
            <a:r>
              <a:rPr lang="es-CL" dirty="0"/>
              <a:t>Mary, Carroll: Mas allá del temor, las enseñanzas de don Miguel Ruiz.   </a:t>
            </a:r>
          </a:p>
          <a:p>
            <a:pPr lvl="0"/>
            <a:r>
              <a:rPr lang="es-CL" dirty="0"/>
              <a:t>Sierra, Malú: Sueños, un camino al despertar. </a:t>
            </a:r>
          </a:p>
          <a:p>
            <a:pPr lvl="0"/>
            <a:r>
              <a:rPr lang="es-CL" dirty="0" err="1"/>
              <a:t>Schnake</a:t>
            </a:r>
            <a:r>
              <a:rPr lang="es-CL" dirty="0"/>
              <a:t>, Adriana: Sonia te envió los cuadernos café. </a:t>
            </a:r>
          </a:p>
          <a:p>
            <a:endParaRPr lang="es-CL" dirty="0"/>
          </a:p>
        </p:txBody>
      </p:sp>
    </p:spTree>
    <p:extLst>
      <p:ext uri="{BB962C8B-B14F-4D97-AF65-F5344CB8AC3E}">
        <p14:creationId xmlns:p14="http://schemas.microsoft.com/office/powerpoint/2010/main" val="915662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8596668" cy="1320800"/>
          </a:xfrm>
        </p:spPr>
        <p:txBody>
          <a:bodyPr/>
          <a:lstStyle/>
          <a:p>
            <a:r>
              <a:rPr lang="es-CL" b="1" i="1" dirty="0"/>
              <a:t>El artífice de los sueños.</a:t>
            </a:r>
            <a:endParaRPr lang="es-CL" dirty="0"/>
          </a:p>
        </p:txBody>
      </p:sp>
      <p:sp>
        <p:nvSpPr>
          <p:cNvPr id="3" name="CuadroTexto 2"/>
          <p:cNvSpPr txBox="1"/>
          <p:nvPr/>
        </p:nvSpPr>
        <p:spPr>
          <a:xfrm>
            <a:off x="245869" y="344218"/>
            <a:ext cx="10706149" cy="6555641"/>
          </a:xfrm>
          <a:prstGeom prst="rect">
            <a:avLst/>
          </a:prstGeom>
          <a:noFill/>
        </p:spPr>
        <p:txBody>
          <a:bodyPr wrap="square" rtlCol="0">
            <a:spAutoFit/>
          </a:bodyPr>
          <a:lstStyle/>
          <a:p>
            <a:r>
              <a:rPr lang="es-CL" b="1" i="1" dirty="0"/>
              <a:t>	</a:t>
            </a:r>
            <a:endParaRPr lang="es-CL" b="1" dirty="0"/>
          </a:p>
          <a:p>
            <a:r>
              <a:rPr lang="es-CL" dirty="0"/>
              <a:t> “Cuenta la leyenda que, después de haber creado a la raza humana, los dioses se pusieron a discutir donde esconder las respuestas a las preguntas de la vida, para que los hombres no pudieran encontrarlas. </a:t>
            </a:r>
          </a:p>
          <a:p>
            <a:r>
              <a:rPr lang="es-CL" dirty="0"/>
              <a:t> </a:t>
            </a:r>
          </a:p>
          <a:p>
            <a:r>
              <a:rPr lang="es-CL" dirty="0"/>
              <a:t>Un dios dijo: “podemos esconderlas en la cima de la montaña. Nunca las buscaran allí”</a:t>
            </a:r>
          </a:p>
          <a:p>
            <a:r>
              <a:rPr lang="es-CL" dirty="0"/>
              <a:t> </a:t>
            </a:r>
          </a:p>
          <a:p>
            <a:r>
              <a:rPr lang="es-CL" dirty="0"/>
              <a:t>Los otros dijeron: “No, las encontrarán de inmediato”</a:t>
            </a:r>
          </a:p>
          <a:p>
            <a:r>
              <a:rPr lang="es-CL" dirty="0"/>
              <a:t> </a:t>
            </a:r>
          </a:p>
          <a:p>
            <a:r>
              <a:rPr lang="es-CL" dirty="0"/>
              <a:t>Otro dios sugirió: “Podemos esconderlas en el centro de la tierra. Jamás las buscaran allí”</a:t>
            </a:r>
          </a:p>
          <a:p>
            <a:r>
              <a:rPr lang="es-CL" dirty="0"/>
              <a:t> </a:t>
            </a:r>
          </a:p>
          <a:p>
            <a:r>
              <a:rPr lang="es-CL" dirty="0"/>
              <a:t>Los otros respondieron: “No, las descubrirán de inmediato”</a:t>
            </a:r>
          </a:p>
          <a:p>
            <a:r>
              <a:rPr lang="es-CL" dirty="0"/>
              <a:t> </a:t>
            </a:r>
          </a:p>
          <a:p>
            <a:r>
              <a:rPr lang="es-CL" dirty="0"/>
              <a:t>Entonces otro dios dijo: “Podemos esconderlas en el fondo del mar. Nunca las buscaran allí”</a:t>
            </a:r>
          </a:p>
          <a:p>
            <a:r>
              <a:rPr lang="es-CL" dirty="0"/>
              <a:t> </a:t>
            </a:r>
          </a:p>
          <a:p>
            <a:r>
              <a:rPr lang="es-CL" dirty="0"/>
              <a:t>Los otros dijeron: “No, las encontraran de inmediato”</a:t>
            </a:r>
          </a:p>
          <a:p>
            <a:r>
              <a:rPr lang="es-CL" dirty="0"/>
              <a:t> </a:t>
            </a:r>
          </a:p>
          <a:p>
            <a:r>
              <a:rPr lang="es-CL" dirty="0"/>
              <a:t>Se produjo un silencio….Después de un rato otro dios sugirió: “debemos colocar las respuestas a las preguntas de la vida dentro de los hombres. Jamás las buscaran allí”</a:t>
            </a:r>
          </a:p>
          <a:p>
            <a:r>
              <a:rPr lang="es-CL" dirty="0"/>
              <a:t> </a:t>
            </a:r>
          </a:p>
          <a:p>
            <a:r>
              <a:rPr lang="es-CL" dirty="0"/>
              <a:t>Y así lo hicieron.”</a:t>
            </a:r>
          </a:p>
          <a:p>
            <a:r>
              <a:rPr lang="es-CL" dirty="0"/>
              <a:t> </a:t>
            </a:r>
          </a:p>
          <a:p>
            <a:r>
              <a:rPr lang="es-CL" dirty="0"/>
              <a:t> </a:t>
            </a:r>
            <a:r>
              <a:rPr lang="es-CL" b="1" dirty="0"/>
              <a:t>FRASER BOA, “EL CAMINO DE LOS SUEÑOS”.</a:t>
            </a:r>
            <a:endParaRPr lang="es-CL" dirty="0"/>
          </a:p>
        </p:txBody>
      </p:sp>
    </p:spTree>
    <p:extLst>
      <p:ext uri="{BB962C8B-B14F-4D97-AF65-F5344CB8AC3E}">
        <p14:creationId xmlns:p14="http://schemas.microsoft.com/office/powerpoint/2010/main" val="2518392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15971" y="1004552"/>
            <a:ext cx="8596668" cy="5526208"/>
          </a:xfrm>
        </p:spPr>
        <p:txBody>
          <a:bodyPr/>
          <a:lstStyle/>
          <a:p>
            <a:endParaRPr lang="es-ES" dirty="0"/>
          </a:p>
          <a:p>
            <a:r>
              <a:rPr lang="es-ES" dirty="0"/>
              <a:t>Nuestro ser mas profundo se comunica mediante metáforas, los sueños son poesías, acertijos una historia de misterios la cual desfibrar. </a:t>
            </a:r>
          </a:p>
          <a:p>
            <a:endParaRPr lang="es-ES" dirty="0"/>
          </a:p>
          <a:p>
            <a:r>
              <a:rPr lang="es-ES" dirty="0"/>
              <a:t>Desde la teoría los símbolos metafóricos son una proyección de nuestra forma de ser en el mundo. </a:t>
            </a:r>
          </a:p>
          <a:p>
            <a:endParaRPr lang="es-ES" dirty="0"/>
          </a:p>
          <a:p>
            <a:r>
              <a:rPr lang="es-ES" dirty="0"/>
              <a:t>Lo más importante los sueños nos revelan aquello aspectos que rechazamos de nosotros mismos, los llamados puntos fóbicos dentro de nuestro carácter. </a:t>
            </a:r>
          </a:p>
          <a:p>
            <a:pPr marL="0" indent="0">
              <a:buNone/>
            </a:pPr>
            <a:r>
              <a:rPr lang="es-ES" dirty="0"/>
              <a:t> </a:t>
            </a:r>
          </a:p>
          <a:p>
            <a:r>
              <a:rPr lang="es-ES" dirty="0"/>
              <a:t>Desde nuestro modo de hacer terapia los sueños no se interpretan, se actúan se representan.   </a:t>
            </a:r>
            <a:endParaRPr lang="es-CL" dirty="0"/>
          </a:p>
        </p:txBody>
      </p:sp>
      <p:sp>
        <p:nvSpPr>
          <p:cNvPr id="4" name="Título 1">
            <a:extLst>
              <a:ext uri="{FF2B5EF4-FFF2-40B4-BE49-F238E27FC236}">
                <a16:creationId xmlns:a16="http://schemas.microsoft.com/office/drawing/2014/main" id="{A42DDFD9-AD55-2649-9E98-7C05A34386BC}"/>
              </a:ext>
            </a:extLst>
          </p:cNvPr>
          <p:cNvSpPr>
            <a:spLocks noGrp="1"/>
          </p:cNvSpPr>
          <p:nvPr>
            <p:ph type="title"/>
          </p:nvPr>
        </p:nvSpPr>
        <p:spPr>
          <a:xfrm>
            <a:off x="0" y="0"/>
            <a:ext cx="8596668" cy="1004552"/>
          </a:xfrm>
        </p:spPr>
        <p:txBody>
          <a:bodyPr/>
          <a:lstStyle/>
          <a:p>
            <a:r>
              <a:rPr lang="es-ES" dirty="0"/>
              <a:t>los sueños. </a:t>
            </a:r>
            <a:endParaRPr lang="es-CL" dirty="0"/>
          </a:p>
        </p:txBody>
      </p:sp>
    </p:spTree>
    <p:extLst>
      <p:ext uri="{BB962C8B-B14F-4D97-AF65-F5344CB8AC3E}">
        <p14:creationId xmlns:p14="http://schemas.microsoft.com/office/powerpoint/2010/main" val="21658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b="1" i="1" dirty="0"/>
              <a:t>Algunos hechos sobre los sueños:</a:t>
            </a:r>
            <a:br>
              <a:rPr lang="es-CL" b="1" dirty="0"/>
            </a:br>
            <a:endParaRPr lang="es-CL" dirty="0"/>
          </a:p>
        </p:txBody>
      </p:sp>
      <p:sp>
        <p:nvSpPr>
          <p:cNvPr id="3" name="Marcador de contenido 2"/>
          <p:cNvSpPr>
            <a:spLocks noGrp="1"/>
          </p:cNvSpPr>
          <p:nvPr>
            <p:ph idx="1"/>
          </p:nvPr>
        </p:nvSpPr>
        <p:spPr>
          <a:xfrm>
            <a:off x="206062" y="1442434"/>
            <a:ext cx="10039374" cy="5415565"/>
          </a:xfrm>
        </p:spPr>
        <p:txBody>
          <a:bodyPr>
            <a:normAutofit/>
          </a:bodyPr>
          <a:lstStyle/>
          <a:p>
            <a:pPr marL="0" indent="0">
              <a:buNone/>
            </a:pPr>
            <a:endParaRPr lang="es-ES" sz="2000" dirty="0"/>
          </a:p>
          <a:p>
            <a:r>
              <a:rPr lang="es-CL" sz="2000" dirty="0"/>
              <a:t>El sueño se recuerda mejor mientras aún se está medio dormido, inmediatamente después de haberlo soñado. Es bueno anotarlo o dictarlo en una grabadora, al despertar. </a:t>
            </a:r>
          </a:p>
          <a:p>
            <a:r>
              <a:rPr lang="es-CL" sz="2000" dirty="0"/>
              <a:t>El verdadero significado del sueño tienen relación con lo vivido por la persona. Las interpretaciones de los símbolos que se encuentran en libros de sueños, al estilo de los libros de cocina, pueden ser entretenidas, pero en general no tiene validez. </a:t>
            </a:r>
          </a:p>
          <a:p>
            <a:r>
              <a:rPr lang="es-CL" sz="2000" dirty="0"/>
              <a:t>Con frecuencia encontramos personas que se preguntan por qué no sueñan. Soñamos por lo menos tres a cinco veces mientras dormimos. El problema consiste en ¿por qué las personas no recuerdan sus sueños?. Esto consiste en que sencillamente las personas han dejado  de ponerles atención, o por el uso de medicamentos para dormir. Cualquier método que se emplee para recordar los sueños puede dar resultado. Tenga siempre lápiz y papel cerca de su cama en la noche. Propóngase anotar incluso fragmentos de sueños. Converse con personas que tiene interés en los sueños. Más que nada lo que importa es la intención de recordar. </a:t>
            </a:r>
          </a:p>
          <a:p>
            <a:pPr marL="0" indent="0">
              <a:buNone/>
            </a:pPr>
            <a:endParaRPr lang="es-CL" dirty="0"/>
          </a:p>
          <a:p>
            <a:endParaRPr lang="es-CL" dirty="0"/>
          </a:p>
        </p:txBody>
      </p:sp>
    </p:spTree>
    <p:extLst>
      <p:ext uri="{BB962C8B-B14F-4D97-AF65-F5344CB8AC3E}">
        <p14:creationId xmlns:p14="http://schemas.microsoft.com/office/powerpoint/2010/main" val="3347359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36795" y="521304"/>
            <a:ext cx="10112550" cy="5879496"/>
          </a:xfrm>
        </p:spPr>
        <p:txBody>
          <a:bodyPr>
            <a:normAutofit/>
          </a:bodyPr>
          <a:lstStyle/>
          <a:p>
            <a:r>
              <a:rPr lang="es-CL" sz="2000" dirty="0"/>
              <a:t>Muchas personas son perseguidos por sueños repetitivos. Cualquier esfuerzo por descifrar su significado tendera a acabar con la repetición. La repetición parece indicar que el soñador está atascado en una reacción en particular (tal vez eventos de la vida no resueltos, que la persona no ha podio solucionar).</a:t>
            </a:r>
          </a:p>
          <a:p>
            <a:r>
              <a:rPr lang="es-CL" sz="2000" dirty="0"/>
              <a:t>Las pesadillas son sueños particularmente nítidos y perturbadores. Pueden ocurrir junto con enfermedades o fiebre. Debido a que están llenas de significados, es especialmente valioso llegar a entenderlas. Las pesadillas expresan situaciones, sentimientos y emociones más profundos, más decisivos, en la persona. Las pesadillas aparecen en momentos de encrucijadas existenciales, en situaciones en la que vida reclama profundos cambios en nosotros y nos resistimos a hacerlos. También cuando hemos perdido algún ser querido o tenemos que abandonar a personas cuya ausencia nos parece insoportable.</a:t>
            </a:r>
          </a:p>
          <a:p>
            <a:r>
              <a:rPr lang="es-CL" sz="2000" dirty="0"/>
              <a:t>Los sueños son un fenómeno totalmente normal, ocurren en los niños desde que nacen y tal vez desde que son fetos. Los animales también sueñan. </a:t>
            </a:r>
          </a:p>
          <a:p>
            <a:r>
              <a:rPr lang="es-CL" sz="2000" dirty="0"/>
              <a:t>Los sueños son, en primer lugar, una representación simbólica de las preocupaciones de la persona en un momento dado.   </a:t>
            </a:r>
          </a:p>
          <a:p>
            <a:endParaRPr lang="es-CL" dirty="0"/>
          </a:p>
        </p:txBody>
      </p:sp>
    </p:spTree>
    <p:extLst>
      <p:ext uri="{BB962C8B-B14F-4D97-AF65-F5344CB8AC3E}">
        <p14:creationId xmlns:p14="http://schemas.microsoft.com/office/powerpoint/2010/main" val="3641297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b="1" i="1" dirty="0"/>
              <a:t>Funciones de los sueños:</a:t>
            </a:r>
            <a:br>
              <a:rPr lang="es-CL" b="1" dirty="0"/>
            </a:br>
            <a:endParaRPr lang="es-CL" dirty="0"/>
          </a:p>
        </p:txBody>
      </p:sp>
      <p:sp>
        <p:nvSpPr>
          <p:cNvPr id="3" name="Marcador de contenido 2"/>
          <p:cNvSpPr>
            <a:spLocks noGrp="1"/>
          </p:cNvSpPr>
          <p:nvPr>
            <p:ph idx="1"/>
          </p:nvPr>
        </p:nvSpPr>
        <p:spPr>
          <a:xfrm>
            <a:off x="309093" y="1596981"/>
            <a:ext cx="8964909" cy="5125792"/>
          </a:xfrm>
        </p:spPr>
        <p:txBody>
          <a:bodyPr>
            <a:normAutofit/>
          </a:bodyPr>
          <a:lstStyle/>
          <a:p>
            <a:r>
              <a:rPr lang="es-CL" dirty="0"/>
              <a:t> Restauración del cerebro y otros mecanismos corporales. </a:t>
            </a:r>
          </a:p>
          <a:p>
            <a:pPr lvl="0"/>
            <a:r>
              <a:rPr lang="es-CL" dirty="0"/>
              <a:t>Protección del organismo.</a:t>
            </a:r>
          </a:p>
          <a:p>
            <a:pPr lvl="0"/>
            <a:r>
              <a:rPr lang="es-CL" dirty="0"/>
              <a:t>Conservación de la energía.</a:t>
            </a:r>
          </a:p>
          <a:p>
            <a:pPr lvl="0"/>
            <a:r>
              <a:rPr lang="es-CL" dirty="0"/>
              <a:t>Ayuda a la adaptación y la sobrevivencia. </a:t>
            </a:r>
          </a:p>
          <a:p>
            <a:pPr lvl="0"/>
            <a:r>
              <a:rPr lang="es-CL" dirty="0"/>
              <a:t>Estimulación de la maduración del sistema nervioso </a:t>
            </a:r>
          </a:p>
          <a:p>
            <a:pPr lvl="0"/>
            <a:r>
              <a:rPr lang="es-CL" dirty="0"/>
              <a:t>Satisfacción de un instinto. </a:t>
            </a:r>
          </a:p>
          <a:p>
            <a:pPr lvl="0"/>
            <a:r>
              <a:rPr lang="es-CL" dirty="0"/>
              <a:t>Reprogramación de la información. </a:t>
            </a:r>
          </a:p>
          <a:p>
            <a:pPr lvl="0"/>
            <a:r>
              <a:rPr lang="es-CL" dirty="0"/>
              <a:t>Ayuda a fijar  de los aprendizajes que se han realizado durante el día.</a:t>
            </a:r>
          </a:p>
          <a:p>
            <a:pPr lvl="0"/>
            <a:r>
              <a:rPr lang="es-CL" dirty="0"/>
              <a:t>Regula  la motivación, durante ellos se desechan y elijen deseos, necesidades e instintos.  </a:t>
            </a:r>
          </a:p>
          <a:p>
            <a:pPr lvl="0"/>
            <a:r>
              <a:rPr lang="es-CL" dirty="0"/>
              <a:t>Restauración de la energía del YO.</a:t>
            </a:r>
          </a:p>
          <a:p>
            <a:endParaRPr lang="es-CL" dirty="0"/>
          </a:p>
        </p:txBody>
      </p:sp>
    </p:spTree>
    <p:extLst>
      <p:ext uri="{BB962C8B-B14F-4D97-AF65-F5344CB8AC3E}">
        <p14:creationId xmlns:p14="http://schemas.microsoft.com/office/powerpoint/2010/main" val="1982996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L" b="1" i="1" dirty="0"/>
              <a:t>Claves para trabajar y descubrir el significado de los sueños: </a:t>
            </a:r>
            <a:br>
              <a:rPr lang="es-CL" b="1" dirty="0"/>
            </a:br>
            <a:endParaRPr lang="es-CL" dirty="0"/>
          </a:p>
        </p:txBody>
      </p:sp>
      <p:sp>
        <p:nvSpPr>
          <p:cNvPr id="3" name="Marcador de contenido 2"/>
          <p:cNvSpPr>
            <a:spLocks noGrp="1"/>
          </p:cNvSpPr>
          <p:nvPr>
            <p:ph idx="1"/>
          </p:nvPr>
        </p:nvSpPr>
        <p:spPr>
          <a:xfrm>
            <a:off x="324899" y="1703389"/>
            <a:ext cx="10071279" cy="4697411"/>
          </a:xfrm>
        </p:spPr>
        <p:txBody>
          <a:bodyPr/>
          <a:lstStyle/>
          <a:p>
            <a:r>
              <a:rPr lang="es-CL" sz="2000" dirty="0"/>
              <a:t>Primero es confeccionar un cuaderno de sueños el cual sirva y esté dedicado solo para anotar lo que hemos soñado aunque en un inicio sean solo imágenes inconexas.</a:t>
            </a:r>
          </a:p>
          <a:p>
            <a:pPr marL="0" indent="0">
              <a:buNone/>
            </a:pPr>
            <a:endParaRPr lang="es-CL" sz="2000" dirty="0"/>
          </a:p>
          <a:p>
            <a:r>
              <a:rPr lang="es-CL" sz="2000" dirty="0"/>
              <a:t>Una de las cosas más importantes es repasar uno mismo el propio sueño contándonoslo a nosotros mismos y hablar a otros sobre nuestro sueño.</a:t>
            </a:r>
          </a:p>
          <a:p>
            <a:pPr marL="0" indent="0">
              <a:buNone/>
            </a:pPr>
            <a:endParaRPr lang="es-CL" sz="2000" dirty="0"/>
          </a:p>
          <a:p>
            <a:r>
              <a:rPr lang="es-CL" sz="2000" dirty="0"/>
              <a:t>Ojala despertar sin despertador para que este no altere el proceso natural de despertar mucho mejor. Mientras más pausado sea este proceso de despertar más probabilidades tendrá de recordar sus sueños y de soñar. Luego transcribir en su cuaderno poniendo fecha, hora, la sensación que dejo y las preocupaciones que la rodean. </a:t>
            </a:r>
          </a:p>
          <a:p>
            <a:endParaRPr lang="es-CL" dirty="0"/>
          </a:p>
          <a:p>
            <a:endParaRPr lang="es-CL" dirty="0"/>
          </a:p>
        </p:txBody>
      </p:sp>
    </p:spTree>
    <p:extLst>
      <p:ext uri="{BB962C8B-B14F-4D97-AF65-F5344CB8AC3E}">
        <p14:creationId xmlns:p14="http://schemas.microsoft.com/office/powerpoint/2010/main" val="2691463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1972" y="145961"/>
            <a:ext cx="8596668" cy="1320800"/>
          </a:xfrm>
        </p:spPr>
        <p:txBody>
          <a:bodyPr/>
          <a:lstStyle/>
          <a:p>
            <a:r>
              <a:rPr lang="es-ES" dirty="0"/>
              <a:t>Algunas preguntas que nos podemos hacer luego: </a:t>
            </a:r>
            <a:endParaRPr lang="es-CL" dirty="0"/>
          </a:p>
        </p:txBody>
      </p:sp>
      <p:sp>
        <p:nvSpPr>
          <p:cNvPr id="3" name="Marcador de contenido 2"/>
          <p:cNvSpPr>
            <a:spLocks noGrp="1"/>
          </p:cNvSpPr>
          <p:nvPr>
            <p:ph idx="1"/>
          </p:nvPr>
        </p:nvSpPr>
        <p:spPr>
          <a:xfrm>
            <a:off x="321972" y="1466761"/>
            <a:ext cx="8952030" cy="5391239"/>
          </a:xfrm>
        </p:spPr>
        <p:txBody>
          <a:bodyPr>
            <a:normAutofit/>
          </a:bodyPr>
          <a:lstStyle/>
          <a:p>
            <a:r>
              <a:rPr lang="es-CL" sz="2000" dirty="0"/>
              <a:t>¿Qué me dice el sueño?</a:t>
            </a:r>
          </a:p>
          <a:p>
            <a:r>
              <a:rPr lang="es-CL" sz="2000" dirty="0"/>
              <a:t>¿Qué papel juego en el sueño?</a:t>
            </a:r>
          </a:p>
          <a:p>
            <a:r>
              <a:rPr lang="es-CL" sz="2000" dirty="0"/>
              <a:t>¿Quiénes son los personajes?</a:t>
            </a:r>
          </a:p>
          <a:p>
            <a:r>
              <a:rPr lang="es-CL" sz="2000" dirty="0"/>
              <a:t>¿Cuál es la acción?</a:t>
            </a:r>
          </a:p>
          <a:p>
            <a:r>
              <a:rPr lang="es-CL" sz="2000" dirty="0"/>
              <a:t>¿Cuál es el paisaje?</a:t>
            </a:r>
          </a:p>
          <a:p>
            <a:r>
              <a:rPr lang="es-CL" sz="2000" dirty="0"/>
              <a:t>¿Cuál es la sensación que tuve al despertar?</a:t>
            </a:r>
          </a:p>
          <a:p>
            <a:r>
              <a:rPr lang="es-CL" sz="2000" dirty="0"/>
              <a:t>¿Qué hay en mi vida que se asemeja a la situación del sueño?</a:t>
            </a:r>
          </a:p>
          <a:p>
            <a:r>
              <a:rPr lang="es-CL" sz="2000" dirty="0"/>
              <a:t>¿Cómo termina el sueño, cual es la solución al problema?</a:t>
            </a:r>
          </a:p>
          <a:p>
            <a:r>
              <a:rPr lang="es-CL" sz="2000" dirty="0"/>
              <a:t>¿Qué aprendí de mi sueño?   </a:t>
            </a:r>
          </a:p>
          <a:p>
            <a:r>
              <a:rPr lang="es-CL" sz="2000" dirty="0"/>
              <a:t>¿Qué puedo esperar del sueño?</a:t>
            </a:r>
          </a:p>
          <a:p>
            <a:r>
              <a:rPr lang="es-CL" sz="2000" dirty="0"/>
              <a:t>¿Cuáles son los principales símbolos?</a:t>
            </a:r>
          </a:p>
          <a:p>
            <a:endParaRPr lang="es-CL" dirty="0"/>
          </a:p>
        </p:txBody>
      </p:sp>
    </p:spTree>
    <p:extLst>
      <p:ext uri="{BB962C8B-B14F-4D97-AF65-F5344CB8AC3E}">
        <p14:creationId xmlns:p14="http://schemas.microsoft.com/office/powerpoint/2010/main" val="1934447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331" y="171717"/>
            <a:ext cx="8596668" cy="1594737"/>
          </a:xfrm>
        </p:spPr>
        <p:txBody>
          <a:bodyPr>
            <a:normAutofit/>
          </a:bodyPr>
          <a:lstStyle/>
          <a:p>
            <a:r>
              <a:rPr lang="es-CL" dirty="0"/>
              <a:t>algunos pasos a seguir para encontrar el mensaje del sueño de forma personal </a:t>
            </a:r>
          </a:p>
        </p:txBody>
      </p:sp>
      <p:sp>
        <p:nvSpPr>
          <p:cNvPr id="3" name="Marcador de contenido 2"/>
          <p:cNvSpPr>
            <a:spLocks noGrp="1"/>
          </p:cNvSpPr>
          <p:nvPr>
            <p:ph idx="1"/>
          </p:nvPr>
        </p:nvSpPr>
        <p:spPr>
          <a:xfrm>
            <a:off x="501712" y="1766454"/>
            <a:ext cx="8596668" cy="5091546"/>
          </a:xfrm>
        </p:spPr>
        <p:txBody>
          <a:bodyPr>
            <a:normAutofit/>
          </a:bodyPr>
          <a:lstStyle/>
          <a:p>
            <a:r>
              <a:rPr lang="es-CL" sz="2400" dirty="0"/>
              <a:t>Intente trabajar sus sueños cuando aún esté medio dormido.  </a:t>
            </a:r>
          </a:p>
          <a:p>
            <a:r>
              <a:rPr lang="es-CL" sz="2400" dirty="0"/>
              <a:t>Esto requiere de un entrenamiento, un hacerse consiente de estar soñando, aunque sea al final del sueño o cuando este apunto de despertarse intencione  alguna pregunta  ¿Cuál es el mensaje que me quieres dar? ¿Qué tiene que ver esto conmigo?  ¿Qué me quieres decir? Recuerde que estará hablando con su ser más profundo y el lenguaje de su ser más profundo es metafórico. Aunque no entienda o reciba respuesta</a:t>
            </a:r>
            <a:r>
              <a:rPr lang="es-CL" sz="2400" b="1" dirty="0"/>
              <a:t> practíquelo. </a:t>
            </a:r>
            <a:endParaRPr lang="es-CL" sz="2400" dirty="0"/>
          </a:p>
          <a:p>
            <a:r>
              <a:rPr lang="es-CL" sz="2400" dirty="0"/>
              <a:t>Comience con asociar su sueño con sus acontecimientos diarios. </a:t>
            </a:r>
          </a:p>
          <a:p>
            <a:endParaRPr lang="es-CL" dirty="0"/>
          </a:p>
        </p:txBody>
      </p:sp>
    </p:spTree>
    <p:extLst>
      <p:ext uri="{BB962C8B-B14F-4D97-AF65-F5344CB8AC3E}">
        <p14:creationId xmlns:p14="http://schemas.microsoft.com/office/powerpoint/2010/main" val="1838949972"/>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3577</TotalTime>
  <Words>1346</Words>
  <Application>Microsoft Macintosh PowerPoint</Application>
  <PresentationFormat>Panorámica</PresentationFormat>
  <Paragraphs>88</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Trebuchet MS</vt:lpstr>
      <vt:lpstr>Wingdings 3</vt:lpstr>
      <vt:lpstr>Faceta</vt:lpstr>
      <vt:lpstr>Ejercicio para conocer sobre nuestros sueños. Ps. Daniel Contreras</vt:lpstr>
      <vt:lpstr>El artífice de los sueños.</vt:lpstr>
      <vt:lpstr>los sueños. </vt:lpstr>
      <vt:lpstr>Algunos hechos sobre los sueños: </vt:lpstr>
      <vt:lpstr>Presentación de PowerPoint</vt:lpstr>
      <vt:lpstr>Funciones de los sueños: </vt:lpstr>
      <vt:lpstr>Claves para trabajar y descubrir el significado de los sueños:  </vt:lpstr>
      <vt:lpstr>Algunas preguntas que nos podemos hacer luego: </vt:lpstr>
      <vt:lpstr>algunos pasos a seguir para encontrar el mensaje del sueño de forma personal </vt:lpstr>
      <vt:lpstr>algunos pasos a seguir para encontrar el mensaje del sueño de forma personal </vt:lpstr>
      <vt:lpstr>Bibliografía utilizada: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Introducción a la terapia Gestalt Los sueños como puentes hacia la conciencia</dc:title>
  <dc:creator>Daniel</dc:creator>
  <cp:lastModifiedBy>Marina Varas Schnake</cp:lastModifiedBy>
  <cp:revision>33</cp:revision>
  <dcterms:created xsi:type="dcterms:W3CDTF">2019-08-15T04:20:52Z</dcterms:created>
  <dcterms:modified xsi:type="dcterms:W3CDTF">2020-05-31T15:38:35Z</dcterms:modified>
</cp:coreProperties>
</file>